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59" r:id="rId3"/>
    <p:sldId id="294" r:id="rId4"/>
    <p:sldId id="296" r:id="rId5"/>
    <p:sldId id="297" r:id="rId6"/>
    <p:sldId id="305" r:id="rId7"/>
    <p:sldId id="298" r:id="rId8"/>
    <p:sldId id="308" r:id="rId9"/>
    <p:sldId id="301" r:id="rId10"/>
    <p:sldId id="321" r:id="rId11"/>
    <p:sldId id="274" r:id="rId12"/>
    <p:sldId id="276" r:id="rId13"/>
    <p:sldId id="317" r:id="rId14"/>
    <p:sldId id="318" r:id="rId15"/>
    <p:sldId id="309" r:id="rId16"/>
    <p:sldId id="310" r:id="rId17"/>
    <p:sldId id="311" r:id="rId18"/>
    <p:sldId id="314" r:id="rId19"/>
    <p:sldId id="315" r:id="rId20"/>
    <p:sldId id="316" r:id="rId21"/>
    <p:sldId id="271" r:id="rId22"/>
    <p:sldId id="320" r:id="rId23"/>
  </p:sldIdLst>
  <p:sldSz cx="9144000" cy="6858000" type="screen4x3"/>
  <p:notesSz cx="7010400" cy="9296400"/>
  <p:defaultTextStyle>
    <a:defPPr>
      <a:defRPr lang="sw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sw-K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76E4F97-8B01-40CB-A637-482AE1AB0270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sw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3234382-FF11-4B63-83D8-CF277F032399}" type="slidenum">
              <a:rPr lang="sw-KE" smtClean="0"/>
              <a:pPr/>
              <a:t>‹#›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3548559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sw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780ECED-B8F2-4DDC-BE22-05A18C5B2461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sw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sw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B585F9-3A2E-46EC-BAD8-BF7D10172901}" type="slidenum">
              <a:rPr lang="sw-KE" smtClean="0"/>
              <a:pPr/>
              <a:t>‹#›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3239002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D3F102-35D8-4CA3-96DD-0290BAA70DA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19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3151175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21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1648684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2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1490655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3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1492781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8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2688347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10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572819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11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1377577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16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3836462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17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743216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585F9-3A2E-46EC-BAD8-BF7D10172901}" type="slidenum">
              <a:rPr lang="sw-KE" smtClean="0"/>
              <a:pPr/>
              <a:t>18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551820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w-K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w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w-K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C39D4-963F-453D-82D8-EDDB409C573F}" type="datetimeFigureOut">
              <a:rPr lang="sw-KE" smtClean="0"/>
              <a:pPr/>
              <a:t>7/10/2015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0EC7D-6896-4DC2-858D-65A7D79C8D8E}" type="slidenum">
              <a:rPr lang="sw-KE" smtClean="0"/>
              <a:pPr/>
              <a:t>‹#›</a:t>
            </a:fld>
            <a:endParaRPr lang="sw-K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w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 bwMode="auto">
          <a:xfrm>
            <a:off x="297657" y="-1597"/>
            <a:ext cx="8763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200">
                <a:latin typeface="+mj-lt"/>
                <a:ea typeface="+mj-ea"/>
                <a:cs typeface="+mj-cs"/>
              </a:rPr>
              <a:t>                  </a:t>
            </a:r>
          </a:p>
        </p:txBody>
      </p:sp>
      <p:pic>
        <p:nvPicPr>
          <p:cNvPr id="2052" name="Picture 4" descr="Company logo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357826"/>
            <a:ext cx="1524000" cy="109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143108" y="5411450"/>
            <a:ext cx="695734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BY CHACHA W. G.</a:t>
            </a:r>
          </a:p>
          <a:p>
            <a:pPr algn="ctr">
              <a:defRPr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MERU 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AGRO-TOURS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&amp; CONSULTANTS   CO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LTD -TANZANIA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PROFILE OF SEED ACTIVITIES</a:t>
            </a:r>
            <a:endParaRPr lang="en-US" sz="4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Picture 12" descr="Maze phot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1069007"/>
            <a:ext cx="8215370" cy="4228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25470"/>
          </a:xfrm>
        </p:spPr>
        <p:txBody>
          <a:bodyPr>
            <a:normAutofit/>
          </a:bodyPr>
          <a:lstStyle/>
          <a:p>
            <a:r>
              <a:rPr lang="en-US" sz="3600" b="1" dirty="0"/>
              <a:t>S</a:t>
            </a:r>
            <a:r>
              <a:rPr lang="en-US" sz="3600" b="1" dirty="0" smtClean="0"/>
              <a:t>eed </a:t>
            </a:r>
            <a:r>
              <a:rPr lang="en-US" sz="3600" b="1" dirty="0"/>
              <a:t>P</a:t>
            </a:r>
            <a:r>
              <a:rPr lang="en-US" sz="3600" b="1" dirty="0" smtClean="0"/>
              <a:t>roduction </a:t>
            </a:r>
            <a:r>
              <a:rPr lang="en-US" sz="3600" b="1" dirty="0"/>
              <a:t>P</a:t>
            </a:r>
            <a:r>
              <a:rPr lang="en-US" sz="3600" b="1" dirty="0" smtClean="0"/>
              <a:t>rogress</a:t>
            </a:r>
            <a:endParaRPr lang="sw-K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429288"/>
          </a:xfrm>
        </p:spPr>
        <p:txBody>
          <a:bodyPr/>
          <a:lstStyle/>
          <a:p>
            <a:r>
              <a:rPr lang="en-US" dirty="0" smtClean="0"/>
              <a:t>This year is our 7</a:t>
            </a:r>
            <a:r>
              <a:rPr lang="en-US" baseline="30000" dirty="0" smtClean="0"/>
              <a:t>th</a:t>
            </a:r>
            <a:r>
              <a:rPr lang="en-US" dirty="0" smtClean="0"/>
              <a:t> season in seed production</a:t>
            </a:r>
          </a:p>
          <a:p>
            <a:r>
              <a:rPr lang="en-US" dirty="0" smtClean="0"/>
              <a:t>Crops produced maize, sunflower, sorghum, beans, rice.</a:t>
            </a:r>
          </a:p>
          <a:p>
            <a:r>
              <a:rPr lang="en-US" dirty="0" smtClean="0"/>
              <a:t>Seed production progress is summarized in the table below.</a:t>
            </a:r>
          </a:p>
          <a:p>
            <a:endParaRPr lang="en-US" dirty="0" smtClean="0"/>
          </a:p>
          <a:p>
            <a:endParaRPr lang="sw-K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977078"/>
              </p:ext>
            </p:extLst>
          </p:nvPr>
        </p:nvGraphicFramePr>
        <p:xfrm>
          <a:off x="928662" y="3357562"/>
          <a:ext cx="8035826" cy="2674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914360"/>
                <a:gridCol w="1157342"/>
                <a:gridCol w="1071570"/>
                <a:gridCol w="1071570"/>
                <a:gridCol w="1071570"/>
                <a:gridCol w="1106340"/>
              </a:tblGrid>
              <a:tr h="6579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Year</a:t>
                      </a:r>
                      <a:endParaRPr lang="sw-K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08/09</a:t>
                      </a:r>
                      <a:endParaRPr lang="sw-K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09/10</a:t>
                      </a:r>
                      <a:endParaRPr lang="sw-K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10/11</a:t>
                      </a:r>
                      <a:endParaRPr lang="sw-K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11/12</a:t>
                      </a:r>
                      <a:endParaRPr lang="sw-K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12/13</a:t>
                      </a:r>
                      <a:endParaRPr lang="sw-K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13/14</a:t>
                      </a:r>
                      <a:endParaRPr lang="sw-KE" sz="2000" dirty="0"/>
                    </a:p>
                  </a:txBody>
                  <a:tcPr/>
                </a:tc>
              </a:tr>
              <a:tr h="6579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Production</a:t>
                      </a:r>
                      <a:r>
                        <a:rPr lang="en-US" sz="2000" baseline="0" dirty="0" smtClean="0"/>
                        <a:t> (t)</a:t>
                      </a:r>
                      <a:endParaRPr lang="sw-K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70</a:t>
                      </a:r>
                      <a:endParaRPr lang="sw-K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131.80</a:t>
                      </a:r>
                      <a:endParaRPr lang="sw-K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424.93</a:t>
                      </a:r>
                      <a:endParaRPr lang="sw-K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427.61</a:t>
                      </a:r>
                      <a:endParaRPr lang="sw-K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658.62</a:t>
                      </a:r>
                      <a:endParaRPr lang="sw-K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1262.9</a:t>
                      </a:r>
                      <a:endParaRPr lang="sw-KE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79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Production Increase (%)</a:t>
                      </a:r>
                      <a:endParaRPr lang="sw-K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w-KE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w-KE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88.29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w-KE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222.41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w-KE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w-KE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54.02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w-KE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127.75</a:t>
                      </a:r>
                    </a:p>
                  </a:txBody>
                  <a:tcPr marL="9525" marR="9525" marT="9525" marB="0"/>
                </a:tc>
              </a:tr>
              <a:tr h="657940">
                <a:tc>
                  <a:txBody>
                    <a:bodyPr/>
                    <a:lstStyle/>
                    <a:p>
                      <a:r>
                        <a:rPr lang="en-US" dirty="0" smtClean="0"/>
                        <a:t>Carryover stock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63.67</a:t>
                      </a:r>
                      <a:endParaRPr lang="en-US" sz="28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sw-KE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1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62242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dirty="0" smtClean="0"/>
              <a:t>Marketing </a:t>
            </a:r>
            <a:r>
              <a:rPr lang="en-US" sz="3600" b="1" dirty="0"/>
              <a:t>and Promotional Activities</a:t>
            </a:r>
            <a:r>
              <a:rPr lang="en-US" sz="3600" dirty="0"/>
              <a:t/>
            </a:r>
            <a:br>
              <a:rPr lang="en-US" sz="3600" dirty="0"/>
            </a:br>
            <a:endParaRPr lang="sw-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8643998" cy="5812698"/>
          </a:xfrm>
        </p:spPr>
        <p:txBody>
          <a:bodyPr>
            <a:normAutofit fontScale="25000" lnSpcReduction="20000"/>
          </a:bodyPr>
          <a:lstStyle/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Demonstration and field days- done through company staff and partners (NGO’s and DAICO office)</a:t>
            </a:r>
          </a:p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Small packs: distributed through FIPS, Extension officers, agro dealers  and Company marketing team</a:t>
            </a:r>
          </a:p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Radio Advert: before and during planting season.</a:t>
            </a:r>
          </a:p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Participation in agricultural shows</a:t>
            </a:r>
          </a:p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Farmer group training on GAP and new variety merits</a:t>
            </a:r>
          </a:p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Promotional Materials</a:t>
            </a:r>
          </a:p>
          <a:p>
            <a:pPr marL="742950" lvl="2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Leaflets, brochures</a:t>
            </a:r>
          </a:p>
          <a:p>
            <a:pPr marL="742950" lvl="2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Posters</a:t>
            </a:r>
          </a:p>
          <a:p>
            <a:pPr marL="742950" lvl="2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Rollup  burners</a:t>
            </a:r>
          </a:p>
          <a:p>
            <a:pPr marL="742950" lvl="2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Cups, t-shirts etc.</a:t>
            </a:r>
          </a:p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Distribution network development</a:t>
            </a:r>
          </a:p>
          <a:p>
            <a:pPr marL="914400" lvl="1" indent="-514350">
              <a:buNone/>
            </a:pPr>
            <a:endParaRPr lang="sw-K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Visit to Seed Companies in Tz Jul 2013\DSC020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22450" y="-1366838"/>
            <a:ext cx="12790488" cy="959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6384482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HB513 Demo plot at </a:t>
            </a:r>
            <a:r>
              <a:rPr lang="en-US" sz="2400" dirty="0" err="1" smtClean="0">
                <a:solidFill>
                  <a:srgbClr val="FFFF00"/>
                </a:solidFill>
              </a:rPr>
              <a:t>Nane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Nane</a:t>
            </a:r>
            <a:r>
              <a:rPr lang="en-US" sz="2400" dirty="0" smtClean="0">
                <a:solidFill>
                  <a:srgbClr val="FFFF00"/>
                </a:solidFill>
              </a:rPr>
              <a:t> Ground in </a:t>
            </a:r>
            <a:r>
              <a:rPr lang="en-US" sz="2400" dirty="0" err="1" smtClean="0">
                <a:solidFill>
                  <a:srgbClr val="FFFF00"/>
                </a:solidFill>
              </a:rPr>
              <a:t>Arusha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46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0"/>
            <a:ext cx="9001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Market  Feedback</a:t>
            </a:r>
            <a:endParaRPr lang="sw-KE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857232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We have received field crop photos via Whatsapp</a:t>
            </a:r>
          </a:p>
          <a:p>
            <a:r>
              <a:rPr lang="en-US" sz="3200" dirty="0" smtClean="0"/>
              <a:t>     from individual farmers.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3200" dirty="0" smtClean="0"/>
              <a:t>Very Good Crop Stand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3200" dirty="0" smtClean="0"/>
              <a:t>Very Prolific –two –three cob/plants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/>
              <a:t>Free coverage in local magazine and radio – mainly done by agricultural officers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3200" dirty="0" smtClean="0"/>
              <a:t>In some of the districts –they put signage in some of the farmers fields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Many appreciate stay green characteristic.</a:t>
            </a:r>
          </a:p>
          <a:p>
            <a:pPr marL="800100" lvl="1" indent="-342900">
              <a:buFont typeface="+mj-lt"/>
              <a:buAutoNum type="arabicPeriod"/>
            </a:pPr>
            <a:endParaRPr lang="sw-KE" dirty="0"/>
          </a:p>
        </p:txBody>
      </p:sp>
    </p:spTree>
    <p:extLst>
      <p:ext uri="{BB962C8B-B14F-4D97-AF65-F5344CB8AC3E}">
        <p14:creationId xmlns:p14="http://schemas.microsoft.com/office/powerpoint/2010/main" val="271810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cal Magaz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214290"/>
            <a:ext cx="5143536" cy="621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1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Learnt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97152"/>
          </a:xfrm>
        </p:spPr>
        <p:txBody>
          <a:bodyPr/>
          <a:lstStyle/>
          <a:p>
            <a:r>
              <a:rPr lang="en-US" dirty="0" smtClean="0"/>
              <a:t>The most effective methods are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Demonstration and field days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Small packs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Agricultural shows</a:t>
            </a:r>
          </a:p>
          <a:p>
            <a:r>
              <a:rPr lang="en-US" dirty="0" smtClean="0"/>
              <a:t>Good planning and timing is of paramount important.</a:t>
            </a:r>
          </a:p>
          <a:p>
            <a:pPr marL="857250" lvl="1" indent="-457200">
              <a:buFont typeface="Wingdings" pitchFamily="2" charset="2"/>
              <a:buChar char="v"/>
            </a:pPr>
            <a:r>
              <a:rPr lang="en-US" dirty="0" smtClean="0"/>
              <a:t>Demo plot planting</a:t>
            </a:r>
          </a:p>
          <a:p>
            <a:pPr marL="857250" lvl="1" indent="-457200">
              <a:buFont typeface="Wingdings" pitchFamily="2" charset="2"/>
              <a:buChar char="v"/>
            </a:pPr>
            <a:r>
              <a:rPr lang="en-US" dirty="0" smtClean="0"/>
              <a:t>Field days organization</a:t>
            </a:r>
          </a:p>
          <a:p>
            <a:r>
              <a:rPr lang="en-US" dirty="0" smtClean="0"/>
              <a:t>Farmers are risk averse –they want to see first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9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429288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r>
              <a:rPr lang="en-US" dirty="0" smtClean="0"/>
              <a:t>The market targets are the Northern zone, Southern zones and lake zone of Tanzania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Bases for the selections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Major maize farming regions in Tanzania.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Due to monoculture practices- soils are now depleted of nutrients.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Northern and lake zone are now receiving less and erratic rainfalls due to climatic changes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Easy Logistics- promotion and distribution reasons.</a:t>
            </a:r>
          </a:p>
          <a:p>
            <a:pPr marL="1371600" lvl="2" indent="-514350">
              <a:buNone/>
            </a:pPr>
            <a:endParaRPr lang="sw-KE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285728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Target Market</a:t>
            </a:r>
          </a:p>
          <a:p>
            <a:endParaRPr lang="sw-KE" dirty="0"/>
          </a:p>
        </p:txBody>
      </p:sp>
    </p:spTree>
    <p:extLst>
      <p:ext uri="{BB962C8B-B14F-4D97-AF65-F5344CB8AC3E}">
        <p14:creationId xmlns:p14="http://schemas.microsoft.com/office/powerpoint/2010/main" val="15688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ETZones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357166"/>
            <a:ext cx="7429552" cy="5929354"/>
          </a:xfrm>
        </p:spPr>
      </p:pic>
    </p:spTree>
    <p:extLst>
      <p:ext uri="{BB962C8B-B14F-4D97-AF65-F5344CB8AC3E}">
        <p14:creationId xmlns:p14="http://schemas.microsoft.com/office/powerpoint/2010/main" val="179027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l"/>
            <a:r>
              <a:rPr lang="en-US" dirty="0" smtClean="0"/>
              <a:t>Challenges</a:t>
            </a:r>
            <a:endParaRPr lang="sw-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dirty="0" smtClean="0"/>
              <a:t>As a new variety there is lack of awareness among small holder farmers.</a:t>
            </a:r>
          </a:p>
          <a:p>
            <a:pPr marL="514350" indent="-514350">
              <a:lnSpc>
                <a:spcPct val="150000"/>
              </a:lnSpc>
            </a:pPr>
            <a:r>
              <a:rPr lang="en-US" dirty="0" smtClean="0"/>
              <a:t>Our coverage is still limited</a:t>
            </a:r>
          </a:p>
          <a:p>
            <a:r>
              <a:rPr lang="en-US" dirty="0" smtClean="0"/>
              <a:t>Financial capacity </a:t>
            </a:r>
          </a:p>
          <a:p>
            <a:pPr lvl="2"/>
            <a:r>
              <a:rPr lang="en-US" dirty="0" smtClean="0"/>
              <a:t>To invest in scale up of  production, promotion, processing machineries, processing inputs and labor.</a:t>
            </a:r>
          </a:p>
          <a:p>
            <a:pPr lvl="2"/>
            <a:r>
              <a:rPr lang="en-US" dirty="0" smtClean="0"/>
              <a:t>Evaluation, release and production of new varieties to address the current farmers challenge.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sw-KE" dirty="0"/>
          </a:p>
        </p:txBody>
      </p:sp>
    </p:spTree>
    <p:extLst>
      <p:ext uri="{BB962C8B-B14F-4D97-AF65-F5344CB8AC3E}">
        <p14:creationId xmlns:p14="http://schemas.microsoft.com/office/powerpoint/2010/main" val="81346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Way Forward and Future Plans</a:t>
            </a:r>
            <a:endParaRPr lang="sw-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Financing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 Investing slowly by using own resources.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 looking for partners to support the scale up and promotion activities.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 Looking around for a soft loan with friendly interest rate &amp; friendly payment terms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Continue with the evaluation of new materials in light to current challenges facing the farmers</a:t>
            </a:r>
            <a:endParaRPr lang="en-US" dirty="0" smtClean="0"/>
          </a:p>
          <a:p>
            <a:endParaRPr lang="sw-KE" dirty="0"/>
          </a:p>
        </p:txBody>
      </p:sp>
    </p:spTree>
    <p:extLst>
      <p:ext uri="{BB962C8B-B14F-4D97-AF65-F5344CB8AC3E}">
        <p14:creationId xmlns:p14="http://schemas.microsoft.com/office/powerpoint/2010/main" val="183726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Presentation Flow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5238344"/>
          </a:xfrm>
        </p:spPr>
        <p:txBody>
          <a:bodyPr>
            <a:noAutofit/>
          </a:bodyPr>
          <a:lstStyle/>
          <a:p>
            <a:r>
              <a:rPr lang="en-US" sz="2400" dirty="0"/>
              <a:t>Introduction</a:t>
            </a:r>
          </a:p>
          <a:p>
            <a:r>
              <a:rPr lang="en-US" sz="2400" dirty="0" smtClean="0"/>
              <a:t>Seed product portfolio</a:t>
            </a:r>
          </a:p>
          <a:p>
            <a:r>
              <a:rPr lang="en-US" sz="2400" dirty="0" smtClean="0"/>
              <a:t>Seed Production Progress</a:t>
            </a:r>
          </a:p>
          <a:p>
            <a:r>
              <a:rPr lang="en-US" sz="2400" dirty="0" smtClean="0"/>
              <a:t>Marketing </a:t>
            </a:r>
            <a:r>
              <a:rPr lang="en-US" sz="2400" dirty="0"/>
              <a:t>and Promotional Activities</a:t>
            </a:r>
          </a:p>
          <a:p>
            <a:r>
              <a:rPr lang="en-US" sz="2400" dirty="0" smtClean="0"/>
              <a:t>Farmers Feedbacks</a:t>
            </a:r>
          </a:p>
          <a:p>
            <a:r>
              <a:rPr lang="en-US" sz="2400" dirty="0"/>
              <a:t>Target markets</a:t>
            </a:r>
          </a:p>
          <a:p>
            <a:r>
              <a:rPr lang="en-US" sz="2400" dirty="0" smtClean="0"/>
              <a:t>Challenges</a:t>
            </a:r>
            <a:endParaRPr lang="en-US" sz="2400" dirty="0"/>
          </a:p>
          <a:p>
            <a:r>
              <a:rPr lang="en-US" sz="2400" dirty="0"/>
              <a:t>Way Forward and Future Plans</a:t>
            </a:r>
          </a:p>
          <a:p>
            <a:r>
              <a:rPr lang="en-US" sz="2400" dirty="0"/>
              <a:t>Proposed areas of collaboration and partnership</a:t>
            </a:r>
          </a:p>
          <a:p>
            <a:r>
              <a:rPr lang="en-US" sz="2400" dirty="0"/>
              <a:t>Acknowledgment</a:t>
            </a:r>
            <a:endParaRPr lang="en-US" dirty="0"/>
          </a:p>
          <a:p>
            <a:pPr marL="0" lvl="1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None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Proposed areas of collaboration and partnership</a:t>
            </a:r>
            <a:r>
              <a:rPr lang="en-US" dirty="0" smtClean="0"/>
              <a:t>.</a:t>
            </a:r>
            <a:endParaRPr lang="sw-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n-US" sz="2400" dirty="0" smtClean="0"/>
              <a:t>In this season 2015, through </a:t>
            </a:r>
            <a:r>
              <a:rPr lang="en-US" sz="2400" dirty="0" err="1" smtClean="0"/>
              <a:t>Cimmyt</a:t>
            </a:r>
            <a:r>
              <a:rPr lang="en-US" sz="2400" dirty="0" smtClean="0"/>
              <a:t> we had partnership in establishment of demonstration plots and field day in </a:t>
            </a:r>
            <a:r>
              <a:rPr lang="en-US" sz="2400" dirty="0" err="1" smtClean="0"/>
              <a:t>Babati</a:t>
            </a:r>
            <a:r>
              <a:rPr lang="en-US" sz="2400" dirty="0" smtClean="0"/>
              <a:t> and evaluation  and release of new varieties.</a:t>
            </a:r>
          </a:p>
          <a:p>
            <a:pPr marL="0" indent="0">
              <a:lnSpc>
                <a:spcPct val="160000"/>
              </a:lnSpc>
              <a:buNone/>
            </a:pPr>
            <a:endParaRPr lang="en-US" sz="2400" dirty="0" smtClean="0"/>
          </a:p>
          <a:p>
            <a:pPr>
              <a:lnSpc>
                <a:spcPct val="160000"/>
              </a:lnSpc>
            </a:pPr>
            <a:r>
              <a:rPr lang="en-US" sz="2400" dirty="0" smtClean="0"/>
              <a:t>Hence we propose that:-</a:t>
            </a:r>
          </a:p>
          <a:p>
            <a:pPr lvl="1"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/>
              <a:t>scale up of production of the new variety.</a:t>
            </a:r>
          </a:p>
          <a:p>
            <a:pPr lvl="1"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/>
              <a:t>Scaling up field demonstration plots and field days in new areas – Southern Highland and Lake zones.</a:t>
            </a:r>
            <a:endParaRPr lang="sw-KE" sz="2400" dirty="0"/>
          </a:p>
        </p:txBody>
      </p:sp>
    </p:spTree>
    <p:extLst>
      <p:ext uri="{BB962C8B-B14F-4D97-AF65-F5344CB8AC3E}">
        <p14:creationId xmlns:p14="http://schemas.microsoft.com/office/powerpoint/2010/main" val="410780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Acknowledgement</a:t>
            </a:r>
            <a:r>
              <a:rPr lang="en-US" dirty="0" smtClean="0"/>
              <a:t> </a:t>
            </a:r>
            <a:endParaRPr lang="sw-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On Behalf of 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err="1" smtClean="0"/>
              <a:t>Meru</a:t>
            </a:r>
            <a:r>
              <a:rPr lang="en-US" sz="4000" dirty="0" smtClean="0"/>
              <a:t> Agro</a:t>
            </a:r>
          </a:p>
          <a:p>
            <a:pPr algn="ctr">
              <a:buNone/>
            </a:pPr>
            <a:endParaRPr lang="en-US" sz="4000" dirty="0"/>
          </a:p>
          <a:p>
            <a:pPr algn="ctr">
              <a:buNone/>
            </a:pPr>
            <a:r>
              <a:rPr lang="en-US" sz="4000" dirty="0" smtClean="0"/>
              <a:t>Thank you very </a:t>
            </a:r>
            <a:r>
              <a:rPr lang="en-US" sz="4000" dirty="0"/>
              <a:t>m</a:t>
            </a:r>
            <a:r>
              <a:rPr lang="en-US" sz="4000" dirty="0" smtClean="0"/>
              <a:t>uch.</a:t>
            </a:r>
            <a:endParaRPr lang="sw-KE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Made Meru Agro Succeed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686800" cy="5257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8000" dirty="0" smtClean="0"/>
              <a:t>Careful planning: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3800" dirty="0"/>
              <a:t> </a:t>
            </a:r>
            <a:r>
              <a:rPr lang="en-US" sz="3800" dirty="0" smtClean="0"/>
              <a:t> </a:t>
            </a:r>
            <a:r>
              <a:rPr lang="en-US" sz="8000" dirty="0" smtClean="0"/>
              <a:t>Crop choice (few that are on demand)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/>
              <a:t> </a:t>
            </a:r>
            <a:r>
              <a:rPr lang="en-US" sz="8000" dirty="0" smtClean="0"/>
              <a:t> Good genetics (good hybrids that nick, high yielding female lines)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/>
              <a:t> </a:t>
            </a:r>
            <a:r>
              <a:rPr lang="en-US" sz="8000" dirty="0" smtClean="0"/>
              <a:t>  Selection of agro-dealers and training them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/>
              <a:t> </a:t>
            </a:r>
            <a:r>
              <a:rPr lang="en-US" sz="8000" dirty="0" smtClean="0"/>
              <a:t>  Mode of production (producing in different locations to avert drought)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/>
              <a:t> </a:t>
            </a:r>
            <a:r>
              <a:rPr lang="en-US" sz="8000" dirty="0" smtClean="0"/>
              <a:t>  Marketing strategy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/>
              <a:t> </a:t>
            </a:r>
            <a:r>
              <a:rPr lang="en-US" sz="8000" dirty="0" smtClean="0"/>
              <a:t>  Financial support received (Agra, </a:t>
            </a:r>
            <a:r>
              <a:rPr lang="en-US" sz="8000" dirty="0" err="1" smtClean="0"/>
              <a:t>Cimmyt</a:t>
            </a:r>
            <a:r>
              <a:rPr lang="en-US" sz="8000" dirty="0" smtClean="0"/>
              <a:t>, AATF)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/>
              <a:t> </a:t>
            </a:r>
            <a:r>
              <a:rPr lang="en-US" sz="8000" dirty="0" smtClean="0"/>
              <a:t>  Reinvesting proceeds back in business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/>
              <a:t> </a:t>
            </a:r>
            <a:r>
              <a:rPr lang="en-US" sz="8000" dirty="0" smtClean="0"/>
              <a:t>  Training received 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/>
              <a:t> </a:t>
            </a:r>
            <a:r>
              <a:rPr lang="en-US" sz="8000" dirty="0" smtClean="0"/>
              <a:t>  Investment in own modern farm machinery to have operations done 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8000" dirty="0" smtClean="0"/>
              <a:t>            time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/>
              <a:t> </a:t>
            </a:r>
            <a:r>
              <a:rPr lang="en-US" sz="8000" dirty="0" smtClean="0"/>
              <a:t>   Keeping an eye on quality and customer care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8000" dirty="0" smtClean="0"/>
              <a:t>    Partnership </a:t>
            </a:r>
            <a:r>
              <a:rPr lang="en-US" sz="8000" dirty="0"/>
              <a:t>and collaboration with stakeholders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5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7526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l"/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071546"/>
            <a:ext cx="8477280" cy="5357850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dirty="0" smtClean="0"/>
              <a:t>Establishment: July 2005, seed production 2008/2009 season</a:t>
            </a:r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dirty="0" smtClean="0"/>
              <a:t>Headquartered in </a:t>
            </a:r>
            <a:r>
              <a:rPr lang="en-US" dirty="0" err="1" smtClean="0"/>
              <a:t>Arusha</a:t>
            </a:r>
            <a:r>
              <a:rPr lang="en-US" dirty="0" smtClean="0"/>
              <a:t>,</a:t>
            </a:r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dirty="0" smtClean="0"/>
              <a:t>Branch offices </a:t>
            </a:r>
            <a:r>
              <a:rPr lang="en-US" dirty="0" err="1" smtClean="0"/>
              <a:t>Mbeya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Mwanza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Morogoro</a:t>
            </a:r>
            <a:endParaRPr lang="en-US" dirty="0" smtClean="0"/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dirty="0" smtClean="0"/>
              <a:t>Activity Coverage: All regions with the exception of few</a:t>
            </a:r>
          </a:p>
          <a:p>
            <a:pPr marL="0" lvl="1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None/>
            </a:pPr>
            <a:r>
              <a:rPr lang="en-US" dirty="0" smtClean="0"/>
              <a:t>			   regions.</a:t>
            </a:r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dirty="0" smtClean="0"/>
              <a:t>Currently employing 45 employees.</a:t>
            </a:r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dirty="0" smtClean="0"/>
              <a:t>Working in partnership with CIMMYT, AGRA, AATF and Local National Research Institutes.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515352" cy="5321297"/>
          </a:xfrm>
        </p:spPr>
        <p:txBody>
          <a:bodyPr rtlCol="0"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Vision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GB" dirty="0" smtClean="0">
                <a:solidFill>
                  <a:srgbClr val="00B050"/>
                </a:solidFill>
              </a:rPr>
              <a:t>To strive to become a model local company dedicated to increase farmer’s productivity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dirty="0" smtClean="0"/>
              <a:t>Mission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T</a:t>
            </a:r>
            <a:r>
              <a:rPr lang="en-GB" dirty="0" smtClean="0"/>
              <a:t>o provide comprehensive agricultural input package for farmers through intensive supply of improved seeds, agrochemicals, fertilizers and oversee application of recommended Good Agricultural Practices (GAP)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28596" y="428604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Introduction</a:t>
            </a:r>
            <a:endParaRPr lang="sw-KE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642942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>Introduction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95536" y="620688"/>
            <a:ext cx="8568952" cy="6237312"/>
          </a:xfrm>
        </p:spPr>
        <p:txBody>
          <a:bodyPr>
            <a:normAutofit fontScale="25000" lnSpcReduction="20000"/>
          </a:bodyPr>
          <a:lstStyle/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9600" dirty="0" smtClean="0"/>
              <a:t>Currently the company deals with agro input business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7200" dirty="0" smtClean="0"/>
              <a:t>Multiplication and distribution of seeds 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7200" dirty="0" smtClean="0"/>
              <a:t>Main crops are Maize, Sunflower, Paddy.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7200" dirty="0" smtClean="0"/>
              <a:t>Other beans and sorghum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7200" dirty="0" smtClean="0"/>
              <a:t>Through Collaboration with CIMMYT we have released seven new maize varieties (Meru HB 623, Meru HB 515, Meru HB 513, </a:t>
            </a:r>
            <a:r>
              <a:rPr lang="en-US" sz="7200" dirty="0" err="1" smtClean="0"/>
              <a:t>Meru</a:t>
            </a:r>
            <a:r>
              <a:rPr lang="en-US" sz="7200" dirty="0" smtClean="0"/>
              <a:t> HB 405, </a:t>
            </a:r>
            <a:r>
              <a:rPr lang="en-US" sz="7200" dirty="0" err="1" smtClean="0"/>
              <a:t>Meru</a:t>
            </a:r>
            <a:r>
              <a:rPr lang="en-US" sz="7200" dirty="0" smtClean="0"/>
              <a:t> IR 621, </a:t>
            </a:r>
            <a:r>
              <a:rPr lang="en-US" sz="7200" dirty="0" err="1" smtClean="0"/>
              <a:t>Meru</a:t>
            </a:r>
            <a:r>
              <a:rPr lang="en-US" sz="7200" dirty="0" smtClean="0"/>
              <a:t> SB 507 and </a:t>
            </a:r>
            <a:r>
              <a:rPr lang="en-US" sz="7200" dirty="0" err="1" smtClean="0"/>
              <a:t>Meru</a:t>
            </a:r>
            <a:r>
              <a:rPr lang="en-US" sz="7200" dirty="0" smtClean="0"/>
              <a:t> HB 509)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7200" dirty="0" smtClean="0"/>
              <a:t>Currently marketed </a:t>
            </a:r>
            <a:r>
              <a:rPr lang="en-US" sz="7200" dirty="0"/>
              <a:t>varieties (</a:t>
            </a:r>
            <a:r>
              <a:rPr lang="en-US" sz="7200" dirty="0" err="1"/>
              <a:t>Meru</a:t>
            </a:r>
            <a:r>
              <a:rPr lang="en-US" sz="7200" dirty="0"/>
              <a:t> HB 623, </a:t>
            </a:r>
            <a:r>
              <a:rPr lang="en-US" sz="7200" dirty="0" err="1"/>
              <a:t>Meru</a:t>
            </a:r>
            <a:r>
              <a:rPr lang="en-US" sz="7200" dirty="0"/>
              <a:t> HB 515, </a:t>
            </a:r>
            <a:r>
              <a:rPr lang="en-US" sz="7200" dirty="0" err="1"/>
              <a:t>Meru</a:t>
            </a:r>
            <a:r>
              <a:rPr lang="en-US" sz="7200" dirty="0"/>
              <a:t> HB 513, </a:t>
            </a:r>
            <a:r>
              <a:rPr lang="en-US" sz="7200" dirty="0" err="1"/>
              <a:t>Meru</a:t>
            </a:r>
            <a:r>
              <a:rPr lang="en-US" sz="7200" dirty="0"/>
              <a:t> HB 405, </a:t>
            </a:r>
            <a:r>
              <a:rPr lang="en-US" sz="7200" dirty="0" err="1"/>
              <a:t>Meru</a:t>
            </a:r>
            <a:r>
              <a:rPr lang="en-US" sz="7200" dirty="0"/>
              <a:t> IR 621</a:t>
            </a:r>
            <a:r>
              <a:rPr lang="en-US" sz="7200" dirty="0" smtClean="0"/>
              <a:t>,)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7200" dirty="0" smtClean="0"/>
              <a:t>Last  year production volumes are &lt;1,200 tones while new hybrid varieties were 965 tone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7200" dirty="0" smtClean="0"/>
              <a:t>Importation and distribution of pesticides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7200" dirty="0" smtClean="0"/>
              <a:t>Registered our own brands with Tropical Pesticides Institute (TPRI) currently thirty five products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7200" dirty="0" smtClean="0"/>
              <a:t>Importation and distribution of agricultural equipments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7200" dirty="0" smtClean="0"/>
              <a:t>Mainly agricultural sprayers</a:t>
            </a:r>
          </a:p>
          <a:p>
            <a:pPr marL="1371600" lvl="2" indent="-514350">
              <a:buFont typeface="Wingdings" pitchFamily="2" charset="2"/>
              <a:buChar char="v"/>
            </a:pPr>
            <a:endParaRPr lang="en-US" sz="7200" dirty="0" smtClean="0"/>
          </a:p>
          <a:p>
            <a:pPr marL="571500" indent="-51435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939784"/>
          </a:xfrm>
        </p:spPr>
        <p:txBody>
          <a:bodyPr/>
          <a:lstStyle/>
          <a:p>
            <a:pPr algn="l"/>
            <a:r>
              <a:rPr lang="en-GB" b="1" dirty="0" smtClean="0"/>
              <a:t>Introduction</a:t>
            </a:r>
            <a:endParaRPr lang="sw-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85860"/>
            <a:ext cx="8643998" cy="5095468"/>
          </a:xfrm>
        </p:spPr>
        <p:txBody>
          <a:bodyPr>
            <a:normAutofit fontScale="25000" lnSpcReduction="20000"/>
          </a:bodyPr>
          <a:lstStyle/>
          <a:p>
            <a:pPr marL="971550" lvl="1" indent="-514350">
              <a:buNone/>
            </a:pPr>
            <a:r>
              <a:rPr lang="en-US" sz="7200" dirty="0" smtClean="0"/>
              <a:t>4. 	</a:t>
            </a:r>
            <a:r>
              <a:rPr lang="en-US" sz="9600" dirty="0" smtClean="0"/>
              <a:t>Provision of technical agricultural  advisory services 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8800" dirty="0" smtClean="0"/>
              <a:t>Training on farmers groups on Good Agricultural Practices (GAP) and establishment of demonstration plots.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8800" dirty="0" smtClean="0"/>
              <a:t>Have been working with TAP and PIP </a:t>
            </a:r>
            <a:r>
              <a:rPr lang="en-US" sz="8800" dirty="0" err="1" smtClean="0"/>
              <a:t>Coleacip</a:t>
            </a:r>
            <a:endParaRPr lang="en-US" sz="8800" dirty="0" smtClean="0"/>
          </a:p>
          <a:p>
            <a:pPr marL="971550" lvl="1" indent="-514350">
              <a:buNone/>
            </a:pPr>
            <a:r>
              <a:rPr lang="en-US" sz="7200" dirty="0" smtClean="0"/>
              <a:t>5.	</a:t>
            </a:r>
            <a:r>
              <a:rPr lang="en-US" sz="9600" dirty="0" smtClean="0"/>
              <a:t>Conducts adaptive agricultural research –to address issue facing  farmers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8800" dirty="0" smtClean="0"/>
              <a:t>Drought, soil fertility, diseases, insect pests (stem borers and storage pests),  </a:t>
            </a:r>
            <a:r>
              <a:rPr lang="en-US" sz="8800" dirty="0" err="1" smtClean="0"/>
              <a:t>nutirional</a:t>
            </a:r>
            <a:r>
              <a:rPr lang="en-US" sz="8800" dirty="0" smtClean="0"/>
              <a:t> </a:t>
            </a:r>
          </a:p>
          <a:p>
            <a:pPr marL="571500" indent="-514350">
              <a:buNone/>
            </a:pPr>
            <a:r>
              <a:rPr lang="en-US" sz="8000" dirty="0" smtClean="0"/>
              <a:t>       6.     </a:t>
            </a:r>
            <a:r>
              <a:rPr lang="en-US" sz="9600" dirty="0" smtClean="0"/>
              <a:t>Farming 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8800" dirty="0" smtClean="0"/>
              <a:t>Leased farm in </a:t>
            </a:r>
            <a:r>
              <a:rPr lang="en-US" sz="8800" dirty="0" err="1" smtClean="0"/>
              <a:t>Mbozi</a:t>
            </a:r>
            <a:r>
              <a:rPr lang="en-US" sz="8800" dirty="0" smtClean="0"/>
              <a:t> 400ha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8800" dirty="0" smtClean="0"/>
              <a:t>Own farm in </a:t>
            </a:r>
            <a:r>
              <a:rPr lang="en-US" sz="8800" dirty="0" err="1" smtClean="0"/>
              <a:t>Tanga</a:t>
            </a:r>
            <a:endParaRPr lang="en-US" sz="8800" dirty="0" smtClean="0"/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8800" dirty="0" smtClean="0"/>
              <a:t>Looking for more farms</a:t>
            </a:r>
          </a:p>
          <a:p>
            <a:endParaRPr lang="sw-K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939784"/>
          </a:xfrm>
        </p:spPr>
        <p:txBody>
          <a:bodyPr/>
          <a:lstStyle/>
          <a:p>
            <a:pPr algn="l"/>
            <a:r>
              <a:rPr lang="en-US" dirty="0" smtClean="0"/>
              <a:t> </a:t>
            </a:r>
            <a:r>
              <a:rPr lang="en-US" sz="4000" b="1" dirty="0" smtClean="0"/>
              <a:t>Operational Structure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8572560" cy="5929330"/>
          </a:xfrm>
        </p:spPr>
        <p:txBody>
          <a:bodyPr>
            <a:noAutofit/>
          </a:bodyPr>
          <a:lstStyle/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dirty="0" err="1" smtClean="0"/>
              <a:t>Arusha</a:t>
            </a:r>
            <a:r>
              <a:rPr lang="en-US" sz="1600" dirty="0" smtClean="0"/>
              <a:t>: head quarters</a:t>
            </a:r>
          </a:p>
          <a:p>
            <a:pPr marL="742950" lvl="2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dirty="0" smtClean="0"/>
              <a:t>Seed Production and Processing.</a:t>
            </a:r>
          </a:p>
          <a:p>
            <a:pPr marL="742950" lvl="2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dirty="0" smtClean="0"/>
              <a:t>Marketing and distribution  of all products</a:t>
            </a:r>
          </a:p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dirty="0" smtClean="0"/>
              <a:t>Zone Offices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    </a:t>
            </a:r>
            <a:r>
              <a:rPr lang="en-US" sz="1600" dirty="0" err="1" smtClean="0"/>
              <a:t>Mbeya</a:t>
            </a:r>
            <a:r>
              <a:rPr lang="en-US" sz="1600" dirty="0" smtClean="0"/>
              <a:t> 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dirty="0" smtClean="0"/>
              <a:t>Seed Production and Processing.</a:t>
            </a:r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dirty="0" smtClean="0"/>
              <a:t>Marketing  and distribution  of all products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dirty="0" smtClean="0"/>
              <a:t>    </a:t>
            </a:r>
            <a:r>
              <a:rPr lang="en-US" sz="1600" dirty="0" err="1" smtClean="0"/>
              <a:t>Mwanza</a:t>
            </a:r>
            <a:r>
              <a:rPr lang="en-US" sz="1600" dirty="0" smtClean="0"/>
              <a:t>  and </a:t>
            </a:r>
            <a:r>
              <a:rPr lang="en-US" sz="1600" dirty="0" err="1" smtClean="0"/>
              <a:t>morogoro</a:t>
            </a:r>
            <a:endParaRPr lang="en-US" sz="1600" dirty="0" smtClean="0"/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dirty="0" smtClean="0"/>
              <a:t>Marketing and distribution of all products  </a:t>
            </a:r>
            <a:endParaRPr lang="en-US" sz="1600" dirty="0"/>
          </a:p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b="1" dirty="0" smtClean="0"/>
              <a:t>2015/2016 season plan</a:t>
            </a:r>
            <a:r>
              <a:rPr lang="en-US" sz="1600" dirty="0" smtClean="0"/>
              <a:t>.</a:t>
            </a:r>
          </a:p>
          <a:p>
            <a:pPr marL="685800" lvl="2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1600" dirty="0" smtClean="0"/>
              <a:t>        </a:t>
            </a:r>
            <a:r>
              <a:rPr lang="en-US" sz="1600" dirty="0" err="1" smtClean="0"/>
              <a:t>Kahama</a:t>
            </a:r>
            <a:r>
              <a:rPr lang="en-US" sz="1600" dirty="0" smtClean="0"/>
              <a:t> - processing hubs for lake zone.</a:t>
            </a:r>
          </a:p>
          <a:p>
            <a:pPr marL="742950" lvl="2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dirty="0" smtClean="0"/>
              <a:t>Regional Representation </a:t>
            </a:r>
            <a:r>
              <a:rPr lang="en-US" sz="1600" dirty="0" err="1" smtClean="0"/>
              <a:t>Tabora</a:t>
            </a:r>
            <a:r>
              <a:rPr lang="en-US" sz="1600" dirty="0" smtClean="0"/>
              <a:t>, </a:t>
            </a:r>
            <a:r>
              <a:rPr lang="en-US" sz="1600" dirty="0" err="1" smtClean="0"/>
              <a:t>Bariadi</a:t>
            </a:r>
            <a:r>
              <a:rPr lang="en-US" sz="1600" dirty="0" smtClean="0"/>
              <a:t>, </a:t>
            </a:r>
            <a:r>
              <a:rPr lang="en-US" sz="1600" dirty="0" err="1" smtClean="0"/>
              <a:t>Songea</a:t>
            </a:r>
            <a:endParaRPr lang="en-US" sz="1600" dirty="0" smtClean="0"/>
          </a:p>
          <a:p>
            <a:pPr marL="1200150" lvl="3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600" dirty="0" smtClean="0"/>
              <a:t>Marketing and distribution of all products</a:t>
            </a:r>
          </a:p>
          <a:p>
            <a:pPr marL="34290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1800" dirty="0" smtClean="0"/>
              <a:t>Currently seed production is done by using contract growers and leased farm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868346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Seed Product portfolio</a:t>
            </a:r>
            <a:endParaRPr lang="sw-KE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908720"/>
            <a:ext cx="8715436" cy="576064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rgbClr val="00B050"/>
              </a:buClr>
              <a:buNone/>
            </a:pPr>
            <a:r>
              <a:rPr lang="en-US" sz="3100" b="1" dirty="0" smtClean="0"/>
              <a:t>Challenges faced by farmers in Maize production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3100" dirty="0" smtClean="0"/>
              <a:t>Current small scale farmers challenges  are: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Rainfall: erratic, unpredictable, shorter wet season, long dry spells.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Soil nutrient depletion: in major maize farming areas.</a:t>
            </a:r>
          </a:p>
          <a:p>
            <a:pPr marL="1200150" lvl="3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2900" dirty="0" smtClean="0"/>
              <a:t>Small scale farmers do not apply or they do apply very little fertilizers.</a:t>
            </a:r>
          </a:p>
          <a:p>
            <a:pPr marL="1200150" lvl="3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2900" dirty="0" smtClean="0"/>
              <a:t>Results to Poor crop fields and hence low yields.</a:t>
            </a:r>
          </a:p>
          <a:p>
            <a:pPr marL="914400" lvl="1" indent="-514350">
              <a:buNone/>
            </a:pPr>
            <a:r>
              <a:rPr lang="en-US" dirty="0" smtClean="0"/>
              <a:t>3. Inadequate of  stress tolerant varieties –DT, Low N, diseases (MNL) and short-medium maturating varieties that may  help small scale farmers</a:t>
            </a:r>
          </a:p>
          <a:p>
            <a:pPr marL="1200150" lvl="3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2800" dirty="0" smtClean="0"/>
              <a:t>Increase crop yields with little fertilizer application (50Kg/ha)</a:t>
            </a:r>
          </a:p>
          <a:p>
            <a:pPr marL="1200150" lvl="3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2800" dirty="0" smtClean="0"/>
              <a:t>Protect the environment</a:t>
            </a:r>
          </a:p>
          <a:p>
            <a:pPr marL="1200150" lvl="3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2800" dirty="0" smtClean="0"/>
              <a:t>Reduce the  input costs.</a:t>
            </a:r>
          </a:p>
          <a:p>
            <a:pPr marL="1200150" lvl="3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 3" pitchFamily="18" charset="2"/>
              <a:buChar char=""/>
            </a:pPr>
            <a:r>
              <a:rPr lang="en-US" sz="2800" dirty="0" smtClean="0"/>
              <a:t>Ensure food security. </a:t>
            </a:r>
          </a:p>
          <a:p>
            <a:pPr marL="914400" lvl="1" indent="-514350">
              <a:buNone/>
            </a:pPr>
            <a:r>
              <a:rPr lang="en-US" dirty="0" smtClean="0"/>
              <a:t>4. Pests –stem borers and storage pests</a:t>
            </a:r>
          </a:p>
          <a:p>
            <a:pPr marL="914400" lvl="1" indent="-514350">
              <a:buNone/>
            </a:pPr>
            <a:r>
              <a:rPr lang="en-US" dirty="0" smtClean="0"/>
              <a:t>5.High prices particular for imported seeds.</a:t>
            </a:r>
          </a:p>
          <a:p>
            <a:pPr marL="914400" lvl="1" indent="-514350">
              <a:buNone/>
            </a:pPr>
            <a:r>
              <a:rPr lang="en-US" dirty="0"/>
              <a:t>6</a:t>
            </a:r>
            <a:r>
              <a:rPr lang="en-US" dirty="0" smtClean="0"/>
              <a:t>. Nutritional – QPM, Pro-vitamin A.</a:t>
            </a:r>
          </a:p>
          <a:p>
            <a:pPr marL="914400" lvl="1" indent="-514350">
              <a:buNone/>
            </a:pPr>
            <a:r>
              <a:rPr lang="en-US" dirty="0"/>
              <a:t>7</a:t>
            </a:r>
            <a:r>
              <a:rPr lang="en-US" dirty="0" smtClean="0"/>
              <a:t>. High Laborer costs for field operation </a:t>
            </a:r>
          </a:p>
          <a:p>
            <a:pPr marL="1314450" lvl="2" indent="-514350">
              <a:buFont typeface="Wingdings" pitchFamily="2" charset="2"/>
              <a:buChar char="v"/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sw-KE" dirty="0"/>
          </a:p>
        </p:txBody>
      </p:sp>
    </p:spTree>
    <p:extLst>
      <p:ext uri="{BB962C8B-B14F-4D97-AF65-F5344CB8AC3E}">
        <p14:creationId xmlns:p14="http://schemas.microsoft.com/office/powerpoint/2010/main" val="142729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Seeds portfolio</a:t>
            </a:r>
            <a:endParaRPr lang="sw-KE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8293049"/>
              </p:ext>
            </p:extLst>
          </p:nvPr>
        </p:nvGraphicFramePr>
        <p:xfrm>
          <a:off x="250825" y="836613"/>
          <a:ext cx="8497888" cy="51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Document" r:id="rId3" imgW="7109732" imgH="7258334" progId="Word.Document.12">
                  <p:embed/>
                </p:oleObj>
              </mc:Choice>
              <mc:Fallback>
                <p:oleObj name="Document" r:id="rId3" imgW="7109732" imgH="72583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0825" y="836613"/>
                        <a:ext cx="8497888" cy="518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1523</TotalTime>
  <Words>1062</Words>
  <Application>Microsoft Office PowerPoint</Application>
  <PresentationFormat>On-screen Show (4:3)</PresentationFormat>
  <Paragraphs>197</Paragraphs>
  <Slides>22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Document</vt:lpstr>
      <vt:lpstr>PowerPoint Presentation</vt:lpstr>
      <vt:lpstr>Presentation Flow</vt:lpstr>
      <vt:lpstr>Introduction</vt:lpstr>
      <vt:lpstr>PowerPoint Presentation</vt:lpstr>
      <vt:lpstr>Introduction </vt:lpstr>
      <vt:lpstr>Introduction</vt:lpstr>
      <vt:lpstr> Operational Structure</vt:lpstr>
      <vt:lpstr>Seed Product portfolio</vt:lpstr>
      <vt:lpstr>Seeds portfolio</vt:lpstr>
      <vt:lpstr>Seed Production Progress</vt:lpstr>
      <vt:lpstr> Marketing and Promotional Activities </vt:lpstr>
      <vt:lpstr>PowerPoint Presentation</vt:lpstr>
      <vt:lpstr>PowerPoint Presentation</vt:lpstr>
      <vt:lpstr>PowerPoint Presentation</vt:lpstr>
      <vt:lpstr>Lesson Learnt</vt:lpstr>
      <vt:lpstr>PowerPoint Presentation</vt:lpstr>
      <vt:lpstr>PowerPoint Presentation</vt:lpstr>
      <vt:lpstr>Challenges</vt:lpstr>
      <vt:lpstr>Way Forward and Future Plans</vt:lpstr>
      <vt:lpstr>Proposed areas of collaboration and partnership.</vt:lpstr>
      <vt:lpstr>Acknowledgement </vt:lpstr>
      <vt:lpstr>What Made Meru Agro Succeed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CHACHA</dc:creator>
  <cp:lastModifiedBy>Odhong, Jonathan (IITA)</cp:lastModifiedBy>
  <cp:revision>163</cp:revision>
  <cp:lastPrinted>2015-07-06T08:44:49Z</cp:lastPrinted>
  <dcterms:created xsi:type="dcterms:W3CDTF">2013-07-04T08:35:47Z</dcterms:created>
  <dcterms:modified xsi:type="dcterms:W3CDTF">2015-07-10T14:37:37Z</dcterms:modified>
</cp:coreProperties>
</file>